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Montserrat" panose="00000500000000000000" pitchFamily="2" charset="0"/>
      <p:regular r:id="rId13"/>
      <p:bold r:id="rId14"/>
      <p:italic r:id="rId15"/>
      <p:boldItalic r:id="rId16"/>
    </p:embeddedFont>
    <p:embeddedFont>
      <p:font typeface="Montserrat Bold" panose="00000800000000000000" charset="0"/>
      <p:regular r:id="rId17"/>
    </p:embeddedFont>
    <p:embeddedFont>
      <p:font typeface="Telegraf" panose="020B0604020202020204" charset="0"/>
      <p:regular r:id="rId18"/>
    </p:embeddedFont>
    <p:embeddedFont>
      <p:font typeface="Telegraf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E0249">
                <a:alpha val="100000"/>
              </a:srgbClr>
            </a:gs>
            <a:gs pos="100000">
              <a:srgbClr val="570A57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1131128"/>
            <a:ext cx="12793710" cy="2436868"/>
            <a:chOff x="0" y="0"/>
            <a:chExt cx="3369537" cy="8478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69537" cy="847852"/>
            </a:xfrm>
            <a:custGeom>
              <a:avLst/>
              <a:gdLst/>
              <a:ahLst/>
              <a:cxnLst/>
              <a:rect l="l" t="t" r="r" b="b"/>
              <a:pathLst>
                <a:path w="3369537" h="847852">
                  <a:moveTo>
                    <a:pt x="0" y="0"/>
                  </a:moveTo>
                  <a:lnTo>
                    <a:pt x="3369537" y="0"/>
                  </a:lnTo>
                  <a:lnTo>
                    <a:pt x="3369537" y="847852"/>
                  </a:lnTo>
                  <a:lnTo>
                    <a:pt x="0" y="847852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3369537" cy="9240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329981" y="-1134461"/>
            <a:ext cx="12099851" cy="13057392"/>
            <a:chOff x="0" y="0"/>
            <a:chExt cx="47074671" cy="5080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7074708" cy="50800000"/>
            </a:xfrm>
            <a:custGeom>
              <a:avLst/>
              <a:gdLst/>
              <a:ahLst/>
              <a:cxnLst/>
              <a:rect l="l" t="t" r="r" b="b"/>
              <a:pathLst>
                <a:path w="47074708" h="50800000">
                  <a:moveTo>
                    <a:pt x="15683612" y="0"/>
                  </a:moveTo>
                  <a:cubicBezTo>
                    <a:pt x="12605132" y="5101971"/>
                    <a:pt x="9509761" y="11165840"/>
                    <a:pt x="6869812" y="18181320"/>
                  </a:cubicBezTo>
                  <a:cubicBezTo>
                    <a:pt x="1950720" y="31262321"/>
                    <a:pt x="436880" y="42827829"/>
                    <a:pt x="0" y="50800000"/>
                  </a:cubicBezTo>
                  <a:lnTo>
                    <a:pt x="33748092" y="50800000"/>
                  </a:lnTo>
                  <a:cubicBezTo>
                    <a:pt x="32344361" y="48146590"/>
                    <a:pt x="27120345" y="37527613"/>
                    <a:pt x="30297121" y="24114761"/>
                  </a:cubicBezTo>
                  <a:cubicBezTo>
                    <a:pt x="33778571" y="9425051"/>
                    <a:pt x="44795439" y="2103120"/>
                    <a:pt x="47074708" y="656971"/>
                  </a:cubicBezTo>
                  <a:lnTo>
                    <a:pt x="47074708" y="0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270000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63075" y="12392"/>
            <a:ext cx="8924925" cy="10274608"/>
            <a:chOff x="0" y="0"/>
            <a:chExt cx="43458647" cy="5003073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3458684" cy="50030735"/>
            </a:xfrm>
            <a:custGeom>
              <a:avLst/>
              <a:gdLst/>
              <a:ahLst/>
              <a:cxnLst/>
              <a:rect l="l" t="t" r="r" b="b"/>
              <a:pathLst>
                <a:path w="43458684" h="50030735">
                  <a:moveTo>
                    <a:pt x="14478881" y="0"/>
                  </a:moveTo>
                  <a:cubicBezTo>
                    <a:pt x="11636873" y="5024712"/>
                    <a:pt x="8779272" y="10996756"/>
                    <a:pt x="6342109" y="17906000"/>
                  </a:cubicBezTo>
                  <a:cubicBezTo>
                    <a:pt x="1800876" y="30788914"/>
                    <a:pt x="403321" y="42179286"/>
                    <a:pt x="0" y="50030735"/>
                  </a:cubicBezTo>
                  <a:lnTo>
                    <a:pt x="31155745" y="50030735"/>
                  </a:lnTo>
                  <a:cubicBezTo>
                    <a:pt x="29859839" y="47417506"/>
                    <a:pt x="25037106" y="36959332"/>
                    <a:pt x="27969859" y="23749591"/>
                  </a:cubicBezTo>
                  <a:cubicBezTo>
                    <a:pt x="31183883" y="9282327"/>
                    <a:pt x="41354493" y="2071272"/>
                    <a:pt x="43458684" y="647022"/>
                  </a:cubicBezTo>
                  <a:lnTo>
                    <a:pt x="43458684" y="0"/>
                  </a:lnTo>
                  <a:close/>
                </a:path>
              </a:pathLst>
            </a:custGeom>
            <a:blipFill>
              <a:blip r:embed="rId2"/>
              <a:stretch>
                <a:fillRect l="-36166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6" name="Freeform 16"/>
          <p:cNvSpPr/>
          <p:nvPr/>
        </p:nvSpPr>
        <p:spPr>
          <a:xfrm>
            <a:off x="967502" y="356536"/>
            <a:ext cx="675024" cy="607522"/>
          </a:xfrm>
          <a:custGeom>
            <a:avLst/>
            <a:gdLst/>
            <a:ahLst/>
            <a:cxnLst/>
            <a:rect l="l" t="t" r="r" b="b"/>
            <a:pathLst>
              <a:path w="675024" h="607522">
                <a:moveTo>
                  <a:pt x="0" y="0"/>
                </a:moveTo>
                <a:lnTo>
                  <a:pt x="675024" y="0"/>
                </a:lnTo>
                <a:lnTo>
                  <a:pt x="675024" y="607522"/>
                </a:lnTo>
                <a:lnTo>
                  <a:pt x="0" y="6075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8" name="Freeform 18"/>
          <p:cNvSpPr/>
          <p:nvPr/>
        </p:nvSpPr>
        <p:spPr>
          <a:xfrm>
            <a:off x="12388079" y="3514602"/>
            <a:ext cx="5899921" cy="6772398"/>
          </a:xfrm>
          <a:custGeom>
            <a:avLst/>
            <a:gdLst/>
            <a:ahLst/>
            <a:cxnLst/>
            <a:rect l="l" t="t" r="r" b="b"/>
            <a:pathLst>
              <a:path w="5899921" h="6772398">
                <a:moveTo>
                  <a:pt x="0" y="0"/>
                </a:moveTo>
                <a:lnTo>
                  <a:pt x="5899921" y="0"/>
                </a:lnTo>
                <a:lnTo>
                  <a:pt x="5899921" y="6772398"/>
                </a:lnTo>
                <a:lnTo>
                  <a:pt x="0" y="67723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3042" b="-3417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9" name="Freeform 19"/>
          <p:cNvSpPr/>
          <p:nvPr/>
        </p:nvSpPr>
        <p:spPr>
          <a:xfrm rot="5400000">
            <a:off x="9837000" y="-917621"/>
            <a:ext cx="353151" cy="2244949"/>
          </a:xfrm>
          <a:custGeom>
            <a:avLst/>
            <a:gdLst/>
            <a:ahLst/>
            <a:cxnLst/>
            <a:rect l="l" t="t" r="r" b="b"/>
            <a:pathLst>
              <a:path w="353151" h="2244949">
                <a:moveTo>
                  <a:pt x="0" y="0"/>
                </a:moveTo>
                <a:lnTo>
                  <a:pt x="353150" y="0"/>
                </a:lnTo>
                <a:lnTo>
                  <a:pt x="353150" y="2244949"/>
                </a:lnTo>
                <a:lnTo>
                  <a:pt x="0" y="22449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342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0" name="Freeform 20"/>
          <p:cNvSpPr/>
          <p:nvPr/>
        </p:nvSpPr>
        <p:spPr>
          <a:xfrm>
            <a:off x="12971489" y="7027415"/>
            <a:ext cx="1532291" cy="1481356"/>
          </a:xfrm>
          <a:custGeom>
            <a:avLst/>
            <a:gdLst/>
            <a:ahLst/>
            <a:cxnLst/>
            <a:rect l="l" t="t" r="r" b="b"/>
            <a:pathLst>
              <a:path w="2299286" h="2407630">
                <a:moveTo>
                  <a:pt x="0" y="0"/>
                </a:moveTo>
                <a:lnTo>
                  <a:pt x="2299286" y="0"/>
                </a:lnTo>
                <a:lnTo>
                  <a:pt x="2299286" y="2407630"/>
                </a:lnTo>
                <a:lnTo>
                  <a:pt x="0" y="24076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1" name="Freeform 21"/>
          <p:cNvSpPr/>
          <p:nvPr/>
        </p:nvSpPr>
        <p:spPr>
          <a:xfrm>
            <a:off x="15416267" y="245617"/>
            <a:ext cx="1740377" cy="896517"/>
          </a:xfrm>
          <a:custGeom>
            <a:avLst/>
            <a:gdLst/>
            <a:ahLst/>
            <a:cxnLst/>
            <a:rect l="l" t="t" r="r" b="b"/>
            <a:pathLst>
              <a:path w="2762099" h="1557695">
                <a:moveTo>
                  <a:pt x="0" y="0"/>
                </a:moveTo>
                <a:lnTo>
                  <a:pt x="2762099" y="0"/>
                </a:lnTo>
                <a:lnTo>
                  <a:pt x="2762099" y="1557695"/>
                </a:lnTo>
                <a:lnTo>
                  <a:pt x="0" y="15576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7225BC7-68CE-4A72-BC60-B2A6E460B0F7}"/>
              </a:ext>
            </a:extLst>
          </p:cNvPr>
          <p:cNvGrpSpPr/>
          <p:nvPr/>
        </p:nvGrpSpPr>
        <p:grpSpPr>
          <a:xfrm>
            <a:off x="12522590" y="169421"/>
            <a:ext cx="2472034" cy="972713"/>
            <a:chOff x="11122686" y="8571630"/>
            <a:chExt cx="3888084" cy="1440119"/>
          </a:xfrm>
        </p:grpSpPr>
        <p:sp>
          <p:nvSpPr>
            <p:cNvPr id="22" name="Freeform 22"/>
            <p:cNvSpPr/>
            <p:nvPr/>
          </p:nvSpPr>
          <p:spPr>
            <a:xfrm>
              <a:off x="12388079" y="8571630"/>
              <a:ext cx="2622691" cy="1440119"/>
            </a:xfrm>
            <a:custGeom>
              <a:avLst/>
              <a:gdLst/>
              <a:ahLst/>
              <a:cxnLst/>
              <a:rect l="l" t="t" r="r" b="b"/>
              <a:pathLst>
                <a:path w="2622691" h="1440119">
                  <a:moveTo>
                    <a:pt x="0" y="0"/>
                  </a:moveTo>
                  <a:lnTo>
                    <a:pt x="2622691" y="0"/>
                  </a:lnTo>
                  <a:lnTo>
                    <a:pt x="2622691" y="1440118"/>
                  </a:lnTo>
                  <a:lnTo>
                    <a:pt x="0" y="1440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7626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1122686" y="8622564"/>
              <a:ext cx="1265392" cy="1228230"/>
            </a:xfrm>
            <a:custGeom>
              <a:avLst/>
              <a:gdLst/>
              <a:ahLst/>
              <a:cxnLst/>
              <a:rect l="l" t="t" r="r" b="b"/>
              <a:pathLst>
                <a:path w="1265392" h="1228230">
                  <a:moveTo>
                    <a:pt x="0" y="0"/>
                  </a:moveTo>
                  <a:lnTo>
                    <a:pt x="1265393" y="0"/>
                  </a:lnTo>
                  <a:lnTo>
                    <a:pt x="1265393" y="1228230"/>
                  </a:lnTo>
                  <a:lnTo>
                    <a:pt x="0" y="122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231632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819504" y="232711"/>
            <a:ext cx="6136971" cy="727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IC3ECSBHI 2025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6689" y="1247581"/>
            <a:ext cx="9785886" cy="2653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52"/>
              </a:lnSpc>
            </a:pPr>
            <a:r>
              <a:rPr lang="en-US" sz="2800" b="1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IEEE International Conference </a:t>
            </a:r>
          </a:p>
          <a:p>
            <a:pPr algn="ctr">
              <a:lnSpc>
                <a:spcPts val="4152"/>
              </a:lnSpc>
            </a:pPr>
            <a:r>
              <a:rPr lang="en-US" sz="2800" b="1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on </a:t>
            </a:r>
          </a:p>
          <a:p>
            <a:pPr algn="ctr">
              <a:lnSpc>
                <a:spcPts val="4152"/>
              </a:lnSpc>
            </a:pPr>
            <a:r>
              <a:rPr lang="en-US" sz="2800" b="1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Cognitive Computing in Engineering, Communications, Sciences and Biomedical Health Informatics</a:t>
            </a:r>
          </a:p>
          <a:p>
            <a:pPr algn="ctr">
              <a:lnSpc>
                <a:spcPts val="4152"/>
              </a:lnSpc>
            </a:pPr>
            <a:endParaRPr lang="en-US" sz="2800" b="1" dirty="0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962516" y="5104744"/>
            <a:ext cx="2523882" cy="6622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4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FFFFFF"/>
                </a:solidFill>
                <a:latin typeface="Telegraf Bold" panose="020B0604020202020204" charset="0"/>
                <a:ea typeface="Montserrat Bold"/>
                <a:cs typeface="Montserrat Bold"/>
                <a:sym typeface="Montserrat Bold"/>
              </a:rPr>
              <a:t>PAPER TITLE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263443" y="4675301"/>
            <a:ext cx="1955496" cy="498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Telegraf Bold" panose="020B0604020202020204" charset="0"/>
                <a:ea typeface="Telegraf"/>
                <a:cs typeface="Telegraf"/>
                <a:sym typeface="Telegraf"/>
              </a:rPr>
              <a:t>PAPER ID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0" y="8517821"/>
            <a:ext cx="18288000" cy="1778229"/>
            <a:chOff x="0" y="0"/>
            <a:chExt cx="3720066" cy="4683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20066" cy="468340"/>
            </a:xfrm>
            <a:custGeom>
              <a:avLst/>
              <a:gdLst/>
              <a:ahLst/>
              <a:cxnLst/>
              <a:rect l="l" t="t" r="r" b="b"/>
              <a:pathLst>
                <a:path w="3720066" h="468340">
                  <a:moveTo>
                    <a:pt x="0" y="0"/>
                  </a:moveTo>
                  <a:lnTo>
                    <a:pt x="3720066" y="0"/>
                  </a:lnTo>
                  <a:lnTo>
                    <a:pt x="3720066" y="468340"/>
                  </a:lnTo>
                  <a:lnTo>
                    <a:pt x="0" y="468340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720066" cy="544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31" name="TextBox 29">
            <a:extLst>
              <a:ext uri="{FF2B5EF4-FFF2-40B4-BE49-F238E27FC236}">
                <a16:creationId xmlns:a16="http://schemas.microsoft.com/office/drawing/2014/main" id="{3E0683CF-D8B9-498D-893E-FE8876E521CF}"/>
              </a:ext>
            </a:extLst>
          </p:cNvPr>
          <p:cNvSpPr txBox="1"/>
          <p:nvPr/>
        </p:nvSpPr>
        <p:spPr>
          <a:xfrm>
            <a:off x="8813764" y="8624678"/>
            <a:ext cx="9847742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14"/>
              </a:lnSpc>
            </a:pPr>
            <a:r>
              <a:rPr lang="en-US" sz="2000" b="1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ORGANIZED BY:</a:t>
            </a:r>
          </a:p>
          <a:p>
            <a:pPr algn="ctr">
              <a:lnSpc>
                <a:spcPts val="920"/>
              </a:lnSpc>
            </a:pPr>
            <a:endParaRPr lang="en-US" sz="2000" b="1" dirty="0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  <a:p>
            <a:pPr algn="ctr">
              <a:lnSpc>
                <a:spcPts val="3971"/>
              </a:lnSpc>
            </a:pPr>
            <a:r>
              <a:rPr lang="en-US" sz="3200" b="1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School Of Engineering,</a:t>
            </a:r>
          </a:p>
          <a:p>
            <a:pPr algn="ctr">
              <a:lnSpc>
                <a:spcPts val="3971"/>
              </a:lnSpc>
            </a:pPr>
            <a:r>
              <a:rPr lang="en-US" sz="3200" b="1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Gautam Buddha University, Gr. Noida, India </a:t>
            </a:r>
          </a:p>
        </p:txBody>
      </p:sp>
      <p:grpSp>
        <p:nvGrpSpPr>
          <p:cNvPr id="32" name="Group 2">
            <a:extLst>
              <a:ext uri="{FF2B5EF4-FFF2-40B4-BE49-F238E27FC236}">
                <a16:creationId xmlns:a16="http://schemas.microsoft.com/office/drawing/2014/main" id="{40CD084E-38A0-4315-AA6B-9D87B25F815E}"/>
              </a:ext>
            </a:extLst>
          </p:cNvPr>
          <p:cNvGrpSpPr/>
          <p:nvPr/>
        </p:nvGrpSpPr>
        <p:grpSpPr>
          <a:xfrm>
            <a:off x="-22736" y="8495432"/>
            <a:ext cx="9067800" cy="1778229"/>
            <a:chOff x="0" y="0"/>
            <a:chExt cx="3720066" cy="468340"/>
          </a:xfrm>
        </p:grpSpPr>
        <p:sp>
          <p:nvSpPr>
            <p:cNvPr id="33" name="Freeform 3">
              <a:extLst>
                <a:ext uri="{FF2B5EF4-FFF2-40B4-BE49-F238E27FC236}">
                  <a16:creationId xmlns:a16="http://schemas.microsoft.com/office/drawing/2014/main" id="{60E283B8-0DA5-4C2D-A85C-14451D8784B1}"/>
                </a:ext>
              </a:extLst>
            </p:cNvPr>
            <p:cNvSpPr/>
            <p:nvPr/>
          </p:nvSpPr>
          <p:spPr>
            <a:xfrm>
              <a:off x="0" y="0"/>
              <a:ext cx="3720066" cy="468340"/>
            </a:xfrm>
            <a:custGeom>
              <a:avLst/>
              <a:gdLst/>
              <a:ahLst/>
              <a:cxnLst/>
              <a:rect l="l" t="t" r="r" b="b"/>
              <a:pathLst>
                <a:path w="3720066" h="468340">
                  <a:moveTo>
                    <a:pt x="0" y="0"/>
                  </a:moveTo>
                  <a:lnTo>
                    <a:pt x="3720066" y="0"/>
                  </a:lnTo>
                  <a:lnTo>
                    <a:pt x="3720066" y="468340"/>
                  </a:lnTo>
                  <a:lnTo>
                    <a:pt x="0" y="468340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34" name="TextBox 4">
              <a:extLst>
                <a:ext uri="{FF2B5EF4-FFF2-40B4-BE49-F238E27FC236}">
                  <a16:creationId xmlns:a16="http://schemas.microsoft.com/office/drawing/2014/main" id="{E6C2CFCF-4BE2-4FB0-8343-1579F83AE512}"/>
                </a:ext>
              </a:extLst>
            </p:cNvPr>
            <p:cNvSpPr txBox="1"/>
            <p:nvPr/>
          </p:nvSpPr>
          <p:spPr>
            <a:xfrm>
              <a:off x="0" y="-76200"/>
              <a:ext cx="3720066" cy="544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84733" y="8954015"/>
            <a:ext cx="4114800" cy="839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Presenter/ Author(s) :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Affiliation: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E0249">
                <a:alpha val="100000"/>
              </a:srgbClr>
            </a:gs>
            <a:gs pos="100000">
              <a:srgbClr val="570A57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0140" y="257175"/>
            <a:ext cx="14163707" cy="1543050"/>
            <a:chOff x="0" y="0"/>
            <a:chExt cx="3730359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30359" cy="406400"/>
            </a:xfrm>
            <a:custGeom>
              <a:avLst/>
              <a:gdLst/>
              <a:ahLst/>
              <a:cxnLst/>
              <a:rect l="l" t="t" r="r" b="b"/>
              <a:pathLst>
                <a:path w="3730359" h="406400">
                  <a:moveTo>
                    <a:pt x="3527159" y="0"/>
                  </a:moveTo>
                  <a:cubicBezTo>
                    <a:pt x="3639383" y="0"/>
                    <a:pt x="3730359" y="90976"/>
                    <a:pt x="3730359" y="203200"/>
                  </a:cubicBezTo>
                  <a:cubicBezTo>
                    <a:pt x="3730359" y="315424"/>
                    <a:pt x="3639383" y="406400"/>
                    <a:pt x="352715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90000"/>
                  </a:srgbClr>
                </a:gs>
                <a:gs pos="100000">
                  <a:srgbClr val="8C52FF">
                    <a:alpha val="9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730359" cy="482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50578" y="404913"/>
            <a:ext cx="1196611" cy="1196611"/>
            <a:chOff x="0" y="0"/>
            <a:chExt cx="137160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t="-2380" b="-2380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65909" y="231693"/>
            <a:ext cx="3413054" cy="1543050"/>
            <a:chOff x="0" y="0"/>
            <a:chExt cx="4550739" cy="2057400"/>
          </a:xfrm>
        </p:grpSpPr>
        <p:grpSp>
          <p:nvGrpSpPr>
            <p:cNvPr id="8" name="Group 8"/>
            <p:cNvGrpSpPr/>
            <p:nvPr/>
          </p:nvGrpSpPr>
          <p:grpSpPr>
            <a:xfrm rot="-10800000">
              <a:off x="0" y="0"/>
              <a:ext cx="4550739" cy="2057400"/>
              <a:chOff x="0" y="0"/>
              <a:chExt cx="898911" cy="406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98911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98911" h="406400">
                    <a:moveTo>
                      <a:pt x="695711" y="0"/>
                    </a:moveTo>
                    <a:cubicBezTo>
                      <a:pt x="807936" y="0"/>
                      <a:pt x="898911" y="90976"/>
                      <a:pt x="898911" y="203200"/>
                    </a:cubicBezTo>
                    <a:cubicBezTo>
                      <a:pt x="898911" y="315424"/>
                      <a:pt x="807936" y="406400"/>
                      <a:pt x="695711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5757">
                      <a:alpha val="90000"/>
                    </a:srgbClr>
                  </a:gs>
                  <a:gs pos="100000">
                    <a:srgbClr val="8C52FF">
                      <a:alpha val="9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76200"/>
                <a:ext cx="898911" cy="482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20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918141" y="229311"/>
              <a:ext cx="2714456" cy="1530827"/>
            </a:xfrm>
            <a:custGeom>
              <a:avLst/>
              <a:gdLst/>
              <a:ahLst/>
              <a:cxnLst/>
              <a:rect l="l" t="t" r="r" b="b"/>
              <a:pathLst>
                <a:path w="2714456" h="1530827">
                  <a:moveTo>
                    <a:pt x="0" y="0"/>
                  </a:moveTo>
                  <a:lnTo>
                    <a:pt x="2714457" y="0"/>
                  </a:lnTo>
                  <a:lnTo>
                    <a:pt x="2714457" y="1530827"/>
                  </a:lnTo>
                  <a:lnTo>
                    <a:pt x="0" y="153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848209" y="528556"/>
            <a:ext cx="13751145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CONTENTS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04000" y="9603309"/>
            <a:ext cx="17680001" cy="387328"/>
            <a:chOff x="0" y="0"/>
            <a:chExt cx="5722762" cy="1253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22762" cy="125372"/>
            </a:xfrm>
            <a:custGeom>
              <a:avLst/>
              <a:gdLst/>
              <a:ahLst/>
              <a:cxnLst/>
              <a:rect l="l" t="t" r="r" b="b"/>
              <a:pathLst>
                <a:path w="5722762" h="125372">
                  <a:moveTo>
                    <a:pt x="6568" y="0"/>
                  </a:moveTo>
                  <a:lnTo>
                    <a:pt x="5716193" y="0"/>
                  </a:lnTo>
                  <a:cubicBezTo>
                    <a:pt x="5719821" y="0"/>
                    <a:pt x="5722762" y="2941"/>
                    <a:pt x="5722762" y="6568"/>
                  </a:cubicBezTo>
                  <a:lnTo>
                    <a:pt x="5722762" y="118804"/>
                  </a:lnTo>
                  <a:cubicBezTo>
                    <a:pt x="5722762" y="122432"/>
                    <a:pt x="5719821" y="125372"/>
                    <a:pt x="5716193" y="125372"/>
                  </a:cubicBezTo>
                  <a:lnTo>
                    <a:pt x="6568" y="125372"/>
                  </a:lnTo>
                  <a:cubicBezTo>
                    <a:pt x="2941" y="125372"/>
                    <a:pt x="0" y="122432"/>
                    <a:pt x="0" y="118804"/>
                  </a:cubicBezTo>
                  <a:lnTo>
                    <a:pt x="0" y="6568"/>
                  </a:lnTo>
                  <a:cubicBezTo>
                    <a:pt x="0" y="2941"/>
                    <a:pt x="2941" y="0"/>
                    <a:pt x="656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85000"/>
                  </a:srgbClr>
                </a:gs>
                <a:gs pos="100000">
                  <a:srgbClr val="8C52FF">
                    <a:alpha val="8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5722762" cy="201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4963" y="9635048"/>
            <a:ext cx="17984000" cy="276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IEEE INTERNATIONAL CONFERENCE  ON COGNITIVE COMPUTING IN ENGINEERING, COMMUNICATIONS, SCIENCES AND BIOMEDICAL HEALTH INFORMATICS (IC3ECSBHI-2025)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7399" y="4627402"/>
            <a:ext cx="10173201" cy="1058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73"/>
              </a:lnSpc>
              <a:spcBef>
                <a:spcPct val="0"/>
              </a:spcBef>
            </a:pPr>
            <a:r>
              <a:rPr lang="en-US" sz="6266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( Table of contents)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E0249">
                <a:alpha val="100000"/>
              </a:srgbClr>
            </a:gs>
            <a:gs pos="100000">
              <a:srgbClr val="570A57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0140" y="257175"/>
            <a:ext cx="14163707" cy="1543050"/>
            <a:chOff x="0" y="0"/>
            <a:chExt cx="3730359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30359" cy="406400"/>
            </a:xfrm>
            <a:custGeom>
              <a:avLst/>
              <a:gdLst/>
              <a:ahLst/>
              <a:cxnLst/>
              <a:rect l="l" t="t" r="r" b="b"/>
              <a:pathLst>
                <a:path w="3730359" h="406400">
                  <a:moveTo>
                    <a:pt x="3527159" y="0"/>
                  </a:moveTo>
                  <a:cubicBezTo>
                    <a:pt x="3639383" y="0"/>
                    <a:pt x="3730359" y="90976"/>
                    <a:pt x="3730359" y="203200"/>
                  </a:cubicBezTo>
                  <a:cubicBezTo>
                    <a:pt x="3730359" y="315424"/>
                    <a:pt x="3639383" y="406400"/>
                    <a:pt x="352715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90000"/>
                  </a:srgbClr>
                </a:gs>
                <a:gs pos="100000">
                  <a:srgbClr val="8C52FF">
                    <a:alpha val="9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730359" cy="482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50578" y="404913"/>
            <a:ext cx="1196611" cy="1196611"/>
            <a:chOff x="0" y="0"/>
            <a:chExt cx="137160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t="-2380" b="-2380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65909" y="231693"/>
            <a:ext cx="3413054" cy="1543050"/>
            <a:chOff x="0" y="0"/>
            <a:chExt cx="4550739" cy="2057400"/>
          </a:xfrm>
        </p:grpSpPr>
        <p:grpSp>
          <p:nvGrpSpPr>
            <p:cNvPr id="8" name="Group 8"/>
            <p:cNvGrpSpPr/>
            <p:nvPr/>
          </p:nvGrpSpPr>
          <p:grpSpPr>
            <a:xfrm rot="-10800000">
              <a:off x="0" y="0"/>
              <a:ext cx="4550739" cy="2057400"/>
              <a:chOff x="0" y="0"/>
              <a:chExt cx="898911" cy="406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98911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98911" h="406400">
                    <a:moveTo>
                      <a:pt x="695711" y="0"/>
                    </a:moveTo>
                    <a:cubicBezTo>
                      <a:pt x="807936" y="0"/>
                      <a:pt x="898911" y="90976"/>
                      <a:pt x="898911" y="203200"/>
                    </a:cubicBezTo>
                    <a:cubicBezTo>
                      <a:pt x="898911" y="315424"/>
                      <a:pt x="807936" y="406400"/>
                      <a:pt x="695711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5757">
                      <a:alpha val="90000"/>
                    </a:srgbClr>
                  </a:gs>
                  <a:gs pos="100000">
                    <a:srgbClr val="8C52FF">
                      <a:alpha val="9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76200"/>
                <a:ext cx="898911" cy="482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20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918141" y="229311"/>
              <a:ext cx="2714456" cy="1530827"/>
            </a:xfrm>
            <a:custGeom>
              <a:avLst/>
              <a:gdLst/>
              <a:ahLst/>
              <a:cxnLst/>
              <a:rect l="l" t="t" r="r" b="b"/>
              <a:pathLst>
                <a:path w="2714456" h="1530827">
                  <a:moveTo>
                    <a:pt x="0" y="0"/>
                  </a:moveTo>
                  <a:lnTo>
                    <a:pt x="2714457" y="0"/>
                  </a:lnTo>
                  <a:lnTo>
                    <a:pt x="2714457" y="1530827"/>
                  </a:lnTo>
                  <a:lnTo>
                    <a:pt x="0" y="153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848209" y="528556"/>
            <a:ext cx="13751145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INTRODUCTION &amp; BRIEF REVIEW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04000" y="9603309"/>
            <a:ext cx="17680001" cy="387328"/>
            <a:chOff x="0" y="0"/>
            <a:chExt cx="5722762" cy="1253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22762" cy="125372"/>
            </a:xfrm>
            <a:custGeom>
              <a:avLst/>
              <a:gdLst/>
              <a:ahLst/>
              <a:cxnLst/>
              <a:rect l="l" t="t" r="r" b="b"/>
              <a:pathLst>
                <a:path w="5722762" h="125372">
                  <a:moveTo>
                    <a:pt x="6568" y="0"/>
                  </a:moveTo>
                  <a:lnTo>
                    <a:pt x="5716193" y="0"/>
                  </a:lnTo>
                  <a:cubicBezTo>
                    <a:pt x="5719821" y="0"/>
                    <a:pt x="5722762" y="2941"/>
                    <a:pt x="5722762" y="6568"/>
                  </a:cubicBezTo>
                  <a:lnTo>
                    <a:pt x="5722762" y="118804"/>
                  </a:lnTo>
                  <a:cubicBezTo>
                    <a:pt x="5722762" y="122432"/>
                    <a:pt x="5719821" y="125372"/>
                    <a:pt x="5716193" y="125372"/>
                  </a:cubicBezTo>
                  <a:lnTo>
                    <a:pt x="6568" y="125372"/>
                  </a:lnTo>
                  <a:cubicBezTo>
                    <a:pt x="2941" y="125372"/>
                    <a:pt x="0" y="122432"/>
                    <a:pt x="0" y="118804"/>
                  </a:cubicBezTo>
                  <a:lnTo>
                    <a:pt x="0" y="6568"/>
                  </a:lnTo>
                  <a:cubicBezTo>
                    <a:pt x="0" y="2941"/>
                    <a:pt x="2941" y="0"/>
                    <a:pt x="656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85000"/>
                  </a:srgbClr>
                </a:gs>
                <a:gs pos="100000">
                  <a:srgbClr val="8C52FF">
                    <a:alpha val="8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5722762" cy="201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4963" y="9635048"/>
            <a:ext cx="17984000" cy="276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IEEE INTERNATIONAL CONFERENCE  ON COGNITIVE COMPUTING IN ENGINEERING, COMMUNICATIONS, SCIENCES AND BIOMEDICAL HEALTH INFORMATICS (IC3ECSBHI-2025)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18096" y="4417547"/>
            <a:ext cx="14651808" cy="1058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73"/>
              </a:lnSpc>
              <a:spcBef>
                <a:spcPct val="0"/>
              </a:spcBef>
            </a:pPr>
            <a:r>
              <a:rPr lang="en-US" sz="6266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( Introduction and Brief Review 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E0249">
                <a:alpha val="100000"/>
              </a:srgbClr>
            </a:gs>
            <a:gs pos="100000">
              <a:srgbClr val="570A57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0140" y="257175"/>
            <a:ext cx="14163707" cy="1543050"/>
            <a:chOff x="0" y="0"/>
            <a:chExt cx="3730359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30359" cy="406400"/>
            </a:xfrm>
            <a:custGeom>
              <a:avLst/>
              <a:gdLst/>
              <a:ahLst/>
              <a:cxnLst/>
              <a:rect l="l" t="t" r="r" b="b"/>
              <a:pathLst>
                <a:path w="3730359" h="406400">
                  <a:moveTo>
                    <a:pt x="3527159" y="0"/>
                  </a:moveTo>
                  <a:cubicBezTo>
                    <a:pt x="3639383" y="0"/>
                    <a:pt x="3730359" y="90976"/>
                    <a:pt x="3730359" y="203200"/>
                  </a:cubicBezTo>
                  <a:cubicBezTo>
                    <a:pt x="3730359" y="315424"/>
                    <a:pt x="3639383" y="406400"/>
                    <a:pt x="352715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90000"/>
                  </a:srgbClr>
                </a:gs>
                <a:gs pos="100000">
                  <a:srgbClr val="8C52FF">
                    <a:alpha val="9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730359" cy="482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50578" y="404913"/>
            <a:ext cx="1196611" cy="1196611"/>
            <a:chOff x="0" y="0"/>
            <a:chExt cx="137160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t="-2380" b="-2380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65909" y="231693"/>
            <a:ext cx="3413054" cy="1543050"/>
            <a:chOff x="0" y="0"/>
            <a:chExt cx="4550739" cy="2057400"/>
          </a:xfrm>
        </p:grpSpPr>
        <p:grpSp>
          <p:nvGrpSpPr>
            <p:cNvPr id="8" name="Group 8"/>
            <p:cNvGrpSpPr/>
            <p:nvPr/>
          </p:nvGrpSpPr>
          <p:grpSpPr>
            <a:xfrm rot="-10800000">
              <a:off x="0" y="0"/>
              <a:ext cx="4550739" cy="2057400"/>
              <a:chOff x="0" y="0"/>
              <a:chExt cx="898911" cy="406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98911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98911" h="406400">
                    <a:moveTo>
                      <a:pt x="695711" y="0"/>
                    </a:moveTo>
                    <a:cubicBezTo>
                      <a:pt x="807936" y="0"/>
                      <a:pt x="898911" y="90976"/>
                      <a:pt x="898911" y="203200"/>
                    </a:cubicBezTo>
                    <a:cubicBezTo>
                      <a:pt x="898911" y="315424"/>
                      <a:pt x="807936" y="406400"/>
                      <a:pt x="695711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5757">
                      <a:alpha val="90000"/>
                    </a:srgbClr>
                  </a:gs>
                  <a:gs pos="100000">
                    <a:srgbClr val="8C52FF">
                      <a:alpha val="9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76200"/>
                <a:ext cx="898911" cy="482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20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918141" y="229311"/>
              <a:ext cx="2714456" cy="1530827"/>
            </a:xfrm>
            <a:custGeom>
              <a:avLst/>
              <a:gdLst/>
              <a:ahLst/>
              <a:cxnLst/>
              <a:rect l="l" t="t" r="r" b="b"/>
              <a:pathLst>
                <a:path w="2714456" h="1530827">
                  <a:moveTo>
                    <a:pt x="0" y="0"/>
                  </a:moveTo>
                  <a:lnTo>
                    <a:pt x="2714457" y="0"/>
                  </a:lnTo>
                  <a:lnTo>
                    <a:pt x="2714457" y="1530827"/>
                  </a:lnTo>
                  <a:lnTo>
                    <a:pt x="0" y="153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848209" y="528556"/>
            <a:ext cx="5826592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METHODOLOGY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04000" y="9603309"/>
            <a:ext cx="17680001" cy="387328"/>
            <a:chOff x="0" y="0"/>
            <a:chExt cx="5722762" cy="1253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22762" cy="125372"/>
            </a:xfrm>
            <a:custGeom>
              <a:avLst/>
              <a:gdLst/>
              <a:ahLst/>
              <a:cxnLst/>
              <a:rect l="l" t="t" r="r" b="b"/>
              <a:pathLst>
                <a:path w="5722762" h="125372">
                  <a:moveTo>
                    <a:pt x="6568" y="0"/>
                  </a:moveTo>
                  <a:lnTo>
                    <a:pt x="5716193" y="0"/>
                  </a:lnTo>
                  <a:cubicBezTo>
                    <a:pt x="5719821" y="0"/>
                    <a:pt x="5722762" y="2941"/>
                    <a:pt x="5722762" y="6568"/>
                  </a:cubicBezTo>
                  <a:lnTo>
                    <a:pt x="5722762" y="118804"/>
                  </a:lnTo>
                  <a:cubicBezTo>
                    <a:pt x="5722762" y="122432"/>
                    <a:pt x="5719821" y="125372"/>
                    <a:pt x="5716193" y="125372"/>
                  </a:cubicBezTo>
                  <a:lnTo>
                    <a:pt x="6568" y="125372"/>
                  </a:lnTo>
                  <a:cubicBezTo>
                    <a:pt x="2941" y="125372"/>
                    <a:pt x="0" y="122432"/>
                    <a:pt x="0" y="118804"/>
                  </a:cubicBezTo>
                  <a:lnTo>
                    <a:pt x="0" y="6568"/>
                  </a:lnTo>
                  <a:cubicBezTo>
                    <a:pt x="0" y="2941"/>
                    <a:pt x="2941" y="0"/>
                    <a:pt x="656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85000"/>
                  </a:srgbClr>
                </a:gs>
                <a:gs pos="100000">
                  <a:srgbClr val="8C52FF">
                    <a:alpha val="8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5722762" cy="201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4963" y="9635048"/>
            <a:ext cx="17984000" cy="276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IEEE INTERNATIONAL CONFERENCE  ON COGNITIVE COMPUTING IN ENGINEERING, COMMUNICATIONS, SCIENCES AND BIOMEDICAL HEALTH INFORMATICS (IC3ECSBHI-2025)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23923" y="4511351"/>
            <a:ext cx="14448513" cy="1058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73"/>
              </a:lnSpc>
              <a:spcBef>
                <a:spcPct val="0"/>
              </a:spcBef>
            </a:pPr>
            <a:r>
              <a:rPr lang="en-US" sz="6266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( Methodology &amp; Analysis)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E0249">
                <a:alpha val="100000"/>
              </a:srgbClr>
            </a:gs>
            <a:gs pos="100000">
              <a:srgbClr val="570A57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30140" y="257175"/>
            <a:ext cx="14163707" cy="1543050"/>
            <a:chOff x="0" y="0"/>
            <a:chExt cx="3730359" cy="40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30359" cy="406400"/>
            </a:xfrm>
            <a:custGeom>
              <a:avLst/>
              <a:gdLst/>
              <a:ahLst/>
              <a:cxnLst/>
              <a:rect l="l" t="t" r="r" b="b"/>
              <a:pathLst>
                <a:path w="3730359" h="406400">
                  <a:moveTo>
                    <a:pt x="3527159" y="0"/>
                  </a:moveTo>
                  <a:cubicBezTo>
                    <a:pt x="3639383" y="0"/>
                    <a:pt x="3730359" y="90976"/>
                    <a:pt x="3730359" y="203200"/>
                  </a:cubicBezTo>
                  <a:cubicBezTo>
                    <a:pt x="3730359" y="315424"/>
                    <a:pt x="3639383" y="406400"/>
                    <a:pt x="352715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90000"/>
                  </a:srgbClr>
                </a:gs>
                <a:gs pos="100000">
                  <a:srgbClr val="8C52FF">
                    <a:alpha val="9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3730359" cy="482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0578" y="404913"/>
            <a:ext cx="1196611" cy="1196611"/>
            <a:chOff x="0" y="0"/>
            <a:chExt cx="13716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t="-2380" b="-2380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665909" y="231693"/>
            <a:ext cx="3413054" cy="1543050"/>
            <a:chOff x="0" y="0"/>
            <a:chExt cx="4550739" cy="2057400"/>
          </a:xfrm>
        </p:grpSpPr>
        <p:grpSp>
          <p:nvGrpSpPr>
            <p:cNvPr id="9" name="Group 9"/>
            <p:cNvGrpSpPr/>
            <p:nvPr/>
          </p:nvGrpSpPr>
          <p:grpSpPr>
            <a:xfrm rot="-10800000">
              <a:off x="0" y="0"/>
              <a:ext cx="4550739" cy="2057400"/>
              <a:chOff x="0" y="0"/>
              <a:chExt cx="898911" cy="4064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98911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98911" h="406400">
                    <a:moveTo>
                      <a:pt x="695711" y="0"/>
                    </a:moveTo>
                    <a:cubicBezTo>
                      <a:pt x="807936" y="0"/>
                      <a:pt x="898911" y="90976"/>
                      <a:pt x="898911" y="203200"/>
                    </a:cubicBezTo>
                    <a:cubicBezTo>
                      <a:pt x="898911" y="315424"/>
                      <a:pt x="807936" y="406400"/>
                      <a:pt x="695711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5757">
                      <a:alpha val="90000"/>
                    </a:srgbClr>
                  </a:gs>
                  <a:gs pos="100000">
                    <a:srgbClr val="8C52FF">
                      <a:alpha val="9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76200"/>
                <a:ext cx="898911" cy="482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20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918141" y="229311"/>
              <a:ext cx="2714456" cy="1530827"/>
            </a:xfrm>
            <a:custGeom>
              <a:avLst/>
              <a:gdLst/>
              <a:ahLst/>
              <a:cxnLst/>
              <a:rect l="l" t="t" r="r" b="b"/>
              <a:pathLst>
                <a:path w="2714456" h="1530827">
                  <a:moveTo>
                    <a:pt x="0" y="0"/>
                  </a:moveTo>
                  <a:lnTo>
                    <a:pt x="2714457" y="0"/>
                  </a:lnTo>
                  <a:lnTo>
                    <a:pt x="2714457" y="1530827"/>
                  </a:lnTo>
                  <a:lnTo>
                    <a:pt x="0" y="153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848209" y="528556"/>
            <a:ext cx="9788868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RESULTS &amp; DISCUSSION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04000" y="9603309"/>
            <a:ext cx="17680001" cy="387328"/>
            <a:chOff x="0" y="0"/>
            <a:chExt cx="5722762" cy="1253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722762" cy="125372"/>
            </a:xfrm>
            <a:custGeom>
              <a:avLst/>
              <a:gdLst/>
              <a:ahLst/>
              <a:cxnLst/>
              <a:rect l="l" t="t" r="r" b="b"/>
              <a:pathLst>
                <a:path w="5722762" h="125372">
                  <a:moveTo>
                    <a:pt x="6568" y="0"/>
                  </a:moveTo>
                  <a:lnTo>
                    <a:pt x="5716193" y="0"/>
                  </a:lnTo>
                  <a:cubicBezTo>
                    <a:pt x="5719821" y="0"/>
                    <a:pt x="5722762" y="2941"/>
                    <a:pt x="5722762" y="6568"/>
                  </a:cubicBezTo>
                  <a:lnTo>
                    <a:pt x="5722762" y="118804"/>
                  </a:lnTo>
                  <a:cubicBezTo>
                    <a:pt x="5722762" y="122432"/>
                    <a:pt x="5719821" y="125372"/>
                    <a:pt x="5716193" y="125372"/>
                  </a:cubicBezTo>
                  <a:lnTo>
                    <a:pt x="6568" y="125372"/>
                  </a:lnTo>
                  <a:cubicBezTo>
                    <a:pt x="2941" y="125372"/>
                    <a:pt x="0" y="122432"/>
                    <a:pt x="0" y="118804"/>
                  </a:cubicBezTo>
                  <a:lnTo>
                    <a:pt x="0" y="6568"/>
                  </a:lnTo>
                  <a:cubicBezTo>
                    <a:pt x="0" y="2941"/>
                    <a:pt x="2941" y="0"/>
                    <a:pt x="656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85000"/>
                  </a:srgbClr>
                </a:gs>
                <a:gs pos="100000">
                  <a:srgbClr val="8C52FF">
                    <a:alpha val="8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5722762" cy="201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4963" y="9635048"/>
            <a:ext cx="17984000" cy="276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IEEE INTERNATIONAL CONFERENCE  ON COGNITIVE COMPUTING IN ENGINEERING, COMMUNICATIONS, SCIENCES AND BIOMEDICAL HEALTH INFORMATICS (IC3ECSBHI-2025)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43000" y="4344790"/>
            <a:ext cx="16002000" cy="2211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73"/>
              </a:lnSpc>
              <a:spcBef>
                <a:spcPct val="0"/>
              </a:spcBef>
            </a:pPr>
            <a:r>
              <a:rPr lang="en-US" sz="6266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( Results and Discussion, You can have multiple slides of this  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E0249">
                <a:alpha val="100000"/>
              </a:srgbClr>
            </a:gs>
            <a:gs pos="100000">
              <a:srgbClr val="570A57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30140" y="257175"/>
            <a:ext cx="14163707" cy="1543050"/>
            <a:chOff x="0" y="0"/>
            <a:chExt cx="3730359" cy="40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30359" cy="406400"/>
            </a:xfrm>
            <a:custGeom>
              <a:avLst/>
              <a:gdLst/>
              <a:ahLst/>
              <a:cxnLst/>
              <a:rect l="l" t="t" r="r" b="b"/>
              <a:pathLst>
                <a:path w="3730359" h="406400">
                  <a:moveTo>
                    <a:pt x="3527159" y="0"/>
                  </a:moveTo>
                  <a:cubicBezTo>
                    <a:pt x="3639383" y="0"/>
                    <a:pt x="3730359" y="90976"/>
                    <a:pt x="3730359" y="203200"/>
                  </a:cubicBezTo>
                  <a:cubicBezTo>
                    <a:pt x="3730359" y="315424"/>
                    <a:pt x="3639383" y="406400"/>
                    <a:pt x="352715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90000"/>
                  </a:srgbClr>
                </a:gs>
                <a:gs pos="100000">
                  <a:srgbClr val="8C52FF">
                    <a:alpha val="9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3730359" cy="482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0578" y="404913"/>
            <a:ext cx="1196611" cy="1196611"/>
            <a:chOff x="0" y="0"/>
            <a:chExt cx="13716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t="-2380" b="-2380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665909" y="231693"/>
            <a:ext cx="3413054" cy="1543050"/>
            <a:chOff x="0" y="0"/>
            <a:chExt cx="4550739" cy="2057400"/>
          </a:xfrm>
        </p:grpSpPr>
        <p:grpSp>
          <p:nvGrpSpPr>
            <p:cNvPr id="9" name="Group 9"/>
            <p:cNvGrpSpPr/>
            <p:nvPr/>
          </p:nvGrpSpPr>
          <p:grpSpPr>
            <a:xfrm rot="-10800000">
              <a:off x="0" y="0"/>
              <a:ext cx="4550739" cy="2057400"/>
              <a:chOff x="0" y="0"/>
              <a:chExt cx="898911" cy="4064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98911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98911" h="406400">
                    <a:moveTo>
                      <a:pt x="695711" y="0"/>
                    </a:moveTo>
                    <a:cubicBezTo>
                      <a:pt x="807936" y="0"/>
                      <a:pt x="898911" y="90976"/>
                      <a:pt x="898911" y="203200"/>
                    </a:cubicBezTo>
                    <a:cubicBezTo>
                      <a:pt x="898911" y="315424"/>
                      <a:pt x="807936" y="406400"/>
                      <a:pt x="695711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5757">
                      <a:alpha val="90000"/>
                    </a:srgbClr>
                  </a:gs>
                  <a:gs pos="100000">
                    <a:srgbClr val="8C52FF">
                      <a:alpha val="9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76200"/>
                <a:ext cx="898911" cy="482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20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918141" y="229311"/>
              <a:ext cx="2714456" cy="1530827"/>
            </a:xfrm>
            <a:custGeom>
              <a:avLst/>
              <a:gdLst/>
              <a:ahLst/>
              <a:cxnLst/>
              <a:rect l="l" t="t" r="r" b="b"/>
              <a:pathLst>
                <a:path w="2714456" h="1530827">
                  <a:moveTo>
                    <a:pt x="0" y="0"/>
                  </a:moveTo>
                  <a:lnTo>
                    <a:pt x="2714457" y="0"/>
                  </a:lnTo>
                  <a:lnTo>
                    <a:pt x="2714457" y="1530827"/>
                  </a:lnTo>
                  <a:lnTo>
                    <a:pt x="0" y="153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848209" y="528556"/>
            <a:ext cx="5826592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CONCLUSION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04000" y="9603309"/>
            <a:ext cx="17680001" cy="387328"/>
            <a:chOff x="0" y="0"/>
            <a:chExt cx="5722762" cy="1253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722762" cy="125372"/>
            </a:xfrm>
            <a:custGeom>
              <a:avLst/>
              <a:gdLst/>
              <a:ahLst/>
              <a:cxnLst/>
              <a:rect l="l" t="t" r="r" b="b"/>
              <a:pathLst>
                <a:path w="5722762" h="125372">
                  <a:moveTo>
                    <a:pt x="6568" y="0"/>
                  </a:moveTo>
                  <a:lnTo>
                    <a:pt x="5716193" y="0"/>
                  </a:lnTo>
                  <a:cubicBezTo>
                    <a:pt x="5719821" y="0"/>
                    <a:pt x="5722762" y="2941"/>
                    <a:pt x="5722762" y="6568"/>
                  </a:cubicBezTo>
                  <a:lnTo>
                    <a:pt x="5722762" y="118804"/>
                  </a:lnTo>
                  <a:cubicBezTo>
                    <a:pt x="5722762" y="122432"/>
                    <a:pt x="5719821" y="125372"/>
                    <a:pt x="5716193" y="125372"/>
                  </a:cubicBezTo>
                  <a:lnTo>
                    <a:pt x="6568" y="125372"/>
                  </a:lnTo>
                  <a:cubicBezTo>
                    <a:pt x="2941" y="125372"/>
                    <a:pt x="0" y="122432"/>
                    <a:pt x="0" y="118804"/>
                  </a:cubicBezTo>
                  <a:lnTo>
                    <a:pt x="0" y="6568"/>
                  </a:lnTo>
                  <a:cubicBezTo>
                    <a:pt x="0" y="2941"/>
                    <a:pt x="2941" y="0"/>
                    <a:pt x="656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85000"/>
                  </a:srgbClr>
                </a:gs>
                <a:gs pos="100000">
                  <a:srgbClr val="8C52FF">
                    <a:alpha val="8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5722762" cy="201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4963" y="9635048"/>
            <a:ext cx="17984000" cy="276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IEEE INTERNATIONAL CONFERENCE  ON COGNITIVE COMPUTING IN ENGINEERING, COMMUNICATIONS, SCIENCES AND BIOMEDICAL HEALTH INFORMATICS (IC3ECSBHI-2025)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84022" y="4500083"/>
            <a:ext cx="14163707" cy="1058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73"/>
              </a:lnSpc>
              <a:spcBef>
                <a:spcPct val="0"/>
              </a:spcBef>
            </a:pPr>
            <a:r>
              <a:rPr lang="en-US" sz="6266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( Conclusion and Future scope 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E0249">
                <a:alpha val="100000"/>
              </a:srgbClr>
            </a:gs>
            <a:gs pos="100000">
              <a:srgbClr val="570A57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30140" y="257175"/>
            <a:ext cx="14163707" cy="1543050"/>
            <a:chOff x="0" y="0"/>
            <a:chExt cx="3730359" cy="40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30359" cy="406400"/>
            </a:xfrm>
            <a:custGeom>
              <a:avLst/>
              <a:gdLst/>
              <a:ahLst/>
              <a:cxnLst/>
              <a:rect l="l" t="t" r="r" b="b"/>
              <a:pathLst>
                <a:path w="3730359" h="406400">
                  <a:moveTo>
                    <a:pt x="3527159" y="0"/>
                  </a:moveTo>
                  <a:cubicBezTo>
                    <a:pt x="3639383" y="0"/>
                    <a:pt x="3730359" y="90976"/>
                    <a:pt x="3730359" y="203200"/>
                  </a:cubicBezTo>
                  <a:cubicBezTo>
                    <a:pt x="3730359" y="315424"/>
                    <a:pt x="3639383" y="406400"/>
                    <a:pt x="352715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90000"/>
                  </a:srgbClr>
                </a:gs>
                <a:gs pos="100000">
                  <a:srgbClr val="8C52FF">
                    <a:alpha val="9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3730359" cy="482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0578" y="404913"/>
            <a:ext cx="1196611" cy="1196611"/>
            <a:chOff x="0" y="0"/>
            <a:chExt cx="13716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t="-2380" b="-2380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665909" y="231693"/>
            <a:ext cx="3413054" cy="1543050"/>
            <a:chOff x="0" y="0"/>
            <a:chExt cx="4550739" cy="2057400"/>
          </a:xfrm>
        </p:grpSpPr>
        <p:grpSp>
          <p:nvGrpSpPr>
            <p:cNvPr id="9" name="Group 9"/>
            <p:cNvGrpSpPr/>
            <p:nvPr/>
          </p:nvGrpSpPr>
          <p:grpSpPr>
            <a:xfrm rot="-10800000">
              <a:off x="0" y="0"/>
              <a:ext cx="4550739" cy="2057400"/>
              <a:chOff x="0" y="0"/>
              <a:chExt cx="898911" cy="4064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98911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98911" h="406400">
                    <a:moveTo>
                      <a:pt x="695711" y="0"/>
                    </a:moveTo>
                    <a:cubicBezTo>
                      <a:pt x="807936" y="0"/>
                      <a:pt x="898911" y="90976"/>
                      <a:pt x="898911" y="203200"/>
                    </a:cubicBezTo>
                    <a:cubicBezTo>
                      <a:pt x="898911" y="315424"/>
                      <a:pt x="807936" y="406400"/>
                      <a:pt x="695711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5757">
                      <a:alpha val="90000"/>
                    </a:srgbClr>
                  </a:gs>
                  <a:gs pos="100000">
                    <a:srgbClr val="8C52FF">
                      <a:alpha val="9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76200"/>
                <a:ext cx="898911" cy="482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20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918141" y="229311"/>
              <a:ext cx="2714456" cy="1530827"/>
            </a:xfrm>
            <a:custGeom>
              <a:avLst/>
              <a:gdLst/>
              <a:ahLst/>
              <a:cxnLst/>
              <a:rect l="l" t="t" r="r" b="b"/>
              <a:pathLst>
                <a:path w="2714456" h="1530827">
                  <a:moveTo>
                    <a:pt x="0" y="0"/>
                  </a:moveTo>
                  <a:lnTo>
                    <a:pt x="2714457" y="0"/>
                  </a:lnTo>
                  <a:lnTo>
                    <a:pt x="2714457" y="1530827"/>
                  </a:lnTo>
                  <a:lnTo>
                    <a:pt x="0" y="153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848209" y="528556"/>
            <a:ext cx="5826592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REFERENCES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04000" y="9603309"/>
            <a:ext cx="17680001" cy="387328"/>
            <a:chOff x="0" y="0"/>
            <a:chExt cx="5722762" cy="1253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722762" cy="125372"/>
            </a:xfrm>
            <a:custGeom>
              <a:avLst/>
              <a:gdLst/>
              <a:ahLst/>
              <a:cxnLst/>
              <a:rect l="l" t="t" r="r" b="b"/>
              <a:pathLst>
                <a:path w="5722762" h="125372">
                  <a:moveTo>
                    <a:pt x="6568" y="0"/>
                  </a:moveTo>
                  <a:lnTo>
                    <a:pt x="5716193" y="0"/>
                  </a:lnTo>
                  <a:cubicBezTo>
                    <a:pt x="5719821" y="0"/>
                    <a:pt x="5722762" y="2941"/>
                    <a:pt x="5722762" y="6568"/>
                  </a:cubicBezTo>
                  <a:lnTo>
                    <a:pt x="5722762" y="118804"/>
                  </a:lnTo>
                  <a:cubicBezTo>
                    <a:pt x="5722762" y="122432"/>
                    <a:pt x="5719821" y="125372"/>
                    <a:pt x="5716193" y="125372"/>
                  </a:cubicBezTo>
                  <a:lnTo>
                    <a:pt x="6568" y="125372"/>
                  </a:lnTo>
                  <a:cubicBezTo>
                    <a:pt x="2941" y="125372"/>
                    <a:pt x="0" y="122432"/>
                    <a:pt x="0" y="118804"/>
                  </a:cubicBezTo>
                  <a:lnTo>
                    <a:pt x="0" y="6568"/>
                  </a:lnTo>
                  <a:cubicBezTo>
                    <a:pt x="0" y="2941"/>
                    <a:pt x="2941" y="0"/>
                    <a:pt x="656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85000"/>
                  </a:srgbClr>
                </a:gs>
                <a:gs pos="100000">
                  <a:srgbClr val="8C52FF">
                    <a:alpha val="8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5722762" cy="201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4963" y="9635048"/>
            <a:ext cx="17984000" cy="276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IEEE INTERNATIONAL CONFERENCE  ON COGNITIVE COMPUTING IN ENGINEERING, COMMUNICATIONS, SCIENCES AND BIOMEDICAL HEALTH INFORMATICS (IC3ECSBHI-2025)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23660" y="4614252"/>
            <a:ext cx="8841244" cy="1058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73"/>
              </a:lnSpc>
              <a:spcBef>
                <a:spcPct val="0"/>
              </a:spcBef>
            </a:pPr>
            <a:r>
              <a:rPr lang="en-US" sz="6266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(References)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210</Words>
  <Application>Microsoft Office PowerPoint</Application>
  <PresentationFormat>Custom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Montserrat Bold</vt:lpstr>
      <vt:lpstr>Montserrat</vt:lpstr>
      <vt:lpstr>Telegraf Bold</vt:lpstr>
      <vt:lpstr>Telegraf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IC3ECSBHI-2025</dc:title>
  <cp:lastModifiedBy>Aditya Mishra</cp:lastModifiedBy>
  <cp:revision>6</cp:revision>
  <dcterms:created xsi:type="dcterms:W3CDTF">2006-08-16T00:00:00Z</dcterms:created>
  <dcterms:modified xsi:type="dcterms:W3CDTF">2025-01-10T12:45:26Z</dcterms:modified>
  <dc:identifier>DAGbIM-lVJY</dc:identifier>
</cp:coreProperties>
</file>